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72" r:id="rId8"/>
    <p:sldId id="281" r:id="rId9"/>
    <p:sldId id="271" r:id="rId10"/>
    <p:sldId id="260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84" r:id="rId20"/>
    <p:sldId id="285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58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49AE-A6D0-45A9-9B23-C98F219B82DF}" type="datetimeFigureOut">
              <a:rPr lang="tr-TR" smtClean="0"/>
              <a:pPr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C268-F872-4BCD-A84E-20C96DBBE4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469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49AE-A6D0-45A9-9B23-C98F219B82DF}" type="datetimeFigureOut">
              <a:rPr lang="tr-TR" smtClean="0"/>
              <a:pPr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C268-F872-4BCD-A84E-20C96DBBE4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12150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49AE-A6D0-45A9-9B23-C98F219B82DF}" type="datetimeFigureOut">
              <a:rPr lang="tr-TR" smtClean="0"/>
              <a:pPr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C268-F872-4BCD-A84E-20C96DBBE4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44865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49AE-A6D0-45A9-9B23-C98F219B82DF}" type="datetimeFigureOut">
              <a:rPr lang="tr-TR" smtClean="0"/>
              <a:pPr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C268-F872-4BCD-A84E-20C96DBBE4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071847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D49AE-A6D0-45A9-9B23-C98F219B82DF}" type="datetimeFigureOut">
              <a:rPr lang="tr-TR" smtClean="0"/>
              <a:pPr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DC268-F872-4BCD-A84E-20C96DBBE4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7659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296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747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23953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887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8844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29604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9394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790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85262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EA6F9-ACB0-4EFA-8BD0-F6814BC57294}" type="datetimeFigureOut">
              <a:rPr lang="tr-TR" smtClean="0"/>
              <a:t>17.02.2025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8159-9663-410C-91A0-07EE9CB1AE6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3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D49AE-A6D0-45A9-9B23-C98F219B82DF}" type="datetimeFigureOut">
              <a:rPr lang="tr-TR" smtClean="0"/>
              <a:pPr/>
              <a:t>17.02.2025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89DC268-F872-4BCD-A84E-20C96DBBE47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9793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AA6C8E-E1AA-DA35-FBBC-A1FF2B0AC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771" y="4450618"/>
            <a:ext cx="7766936" cy="1646302"/>
          </a:xfrm>
        </p:spPr>
        <p:txBody>
          <a:bodyPr/>
          <a:lstStyle/>
          <a:p>
            <a:pPr algn="ctr"/>
            <a:r>
              <a:rPr lang="tr-TR" sz="7200" dirty="0"/>
              <a:t>SOSYAL BECERİLER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8FBD6578-D54F-AB17-DC51-538E13C21E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203" y="5000021"/>
            <a:ext cx="7766936" cy="1096899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55AF8F4-A988-703A-61F7-CBB54E8C7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739" y="640618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00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3D553AAA-61F0-A69E-AD4F-85E069ED6F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Alt Başlık 5">
            <a:extLst>
              <a:ext uri="{FF2B5EF4-FFF2-40B4-BE49-F238E27FC236}">
                <a16:creationId xmlns:a16="http://schemas.microsoft.com/office/drawing/2014/main" id="{AAAE0D69-5FE3-52C8-A66C-D476264D0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11C557D-8271-50FE-997F-B800A58C6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16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53E326E-8D58-CFD3-C39B-439FB274D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CA248876-3904-3D74-6CBA-CE0D2805C7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93" y="-28964"/>
            <a:ext cx="12249469" cy="6886963"/>
          </a:xfrm>
        </p:spPr>
      </p:pic>
    </p:spTree>
    <p:extLst>
      <p:ext uri="{BB962C8B-B14F-4D97-AF65-F5344CB8AC3E}">
        <p14:creationId xmlns:p14="http://schemas.microsoft.com/office/powerpoint/2010/main" val="2733247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C7FA35-67A5-4343-0742-3F5782EF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7506EDB-02ED-030F-57B4-0B7B606AA5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0027" y="-19302"/>
            <a:ext cx="12232284" cy="6877302"/>
          </a:xfrm>
        </p:spPr>
      </p:pic>
    </p:spTree>
    <p:extLst>
      <p:ext uri="{BB962C8B-B14F-4D97-AF65-F5344CB8AC3E}">
        <p14:creationId xmlns:p14="http://schemas.microsoft.com/office/powerpoint/2010/main" val="757127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9FC794-319A-5722-171C-7BDD6AAC0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A859C364-300B-7D05-568A-1FAC5ADE80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3" y="0"/>
            <a:ext cx="12197953" cy="6858000"/>
          </a:xfrm>
        </p:spPr>
      </p:pic>
    </p:spTree>
    <p:extLst>
      <p:ext uri="{BB962C8B-B14F-4D97-AF65-F5344CB8AC3E}">
        <p14:creationId xmlns:p14="http://schemas.microsoft.com/office/powerpoint/2010/main" val="73871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566E2F1-945E-94D3-5FF2-11310881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928BFF4B-E6FC-A8EE-58D1-07451ABB06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2"/>
            <a:ext cx="12198189" cy="6858132"/>
          </a:xfrm>
        </p:spPr>
      </p:pic>
    </p:spTree>
    <p:extLst>
      <p:ext uri="{BB962C8B-B14F-4D97-AF65-F5344CB8AC3E}">
        <p14:creationId xmlns:p14="http://schemas.microsoft.com/office/powerpoint/2010/main" val="2042926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9DA5AE8-2816-20B9-4749-72135EB76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5E87E578-80F2-13F4-FCA8-950CEC8789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18320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29029431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711D75-A261-E56C-8482-733D7663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166B367C-D494-C885-DF0B-16F880C0EC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0491" y="-13797"/>
            <a:ext cx="12222492" cy="6871797"/>
          </a:xfrm>
        </p:spPr>
      </p:pic>
    </p:spTree>
    <p:extLst>
      <p:ext uri="{BB962C8B-B14F-4D97-AF65-F5344CB8AC3E}">
        <p14:creationId xmlns:p14="http://schemas.microsoft.com/office/powerpoint/2010/main" val="1208435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1AFEB6-2EF7-94D5-2388-0C25B179B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3CC647E-AEED-34B8-D841-5819AA530C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48"/>
            <a:ext cx="12191999" cy="6854654"/>
          </a:xfrm>
        </p:spPr>
      </p:pic>
    </p:spTree>
    <p:extLst>
      <p:ext uri="{BB962C8B-B14F-4D97-AF65-F5344CB8AC3E}">
        <p14:creationId xmlns:p14="http://schemas.microsoft.com/office/powerpoint/2010/main" val="1370530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E62A74-726B-58A7-DDC0-575ABB882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BC7EB62C-87CD-FEC8-4ABB-3737C86E1D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499" y="-8756"/>
            <a:ext cx="12213526" cy="6866756"/>
          </a:xfrm>
        </p:spPr>
      </p:pic>
    </p:spTree>
    <p:extLst>
      <p:ext uri="{BB962C8B-B14F-4D97-AF65-F5344CB8AC3E}">
        <p14:creationId xmlns:p14="http://schemas.microsoft.com/office/powerpoint/2010/main" val="2042574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b="1" dirty="0"/>
              <a:t>Sosyal Becerileri Etkileyen Etkenler</a:t>
            </a:r>
            <a:br>
              <a:rPr lang="tr-TR" sz="3600" b="1" dirty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4431" y="876572"/>
            <a:ext cx="8229600" cy="5840435"/>
          </a:xfrm>
        </p:spPr>
        <p:txBody>
          <a:bodyPr>
            <a:normAutofit/>
          </a:bodyPr>
          <a:lstStyle/>
          <a:p>
            <a:endParaRPr lang="tr-TR" sz="3600" b="1" dirty="0"/>
          </a:p>
          <a:p>
            <a:r>
              <a:rPr lang="tr-TR" sz="2400" dirty="0"/>
              <a:t>1. Aile (anne baba ile ilişkiler, kardeş/kardeşler)</a:t>
            </a:r>
          </a:p>
          <a:p>
            <a:r>
              <a:rPr lang="tr-TR" sz="2400" dirty="0"/>
              <a:t>2- Akranlar</a:t>
            </a:r>
          </a:p>
          <a:p>
            <a:r>
              <a:rPr lang="tr-TR" sz="2400" dirty="0"/>
              <a:t>3- Akran grubu içindeki sosyal konum</a:t>
            </a:r>
          </a:p>
          <a:p>
            <a:r>
              <a:rPr lang="tr-TR" sz="2400" dirty="0"/>
              <a:t>4- Oyun</a:t>
            </a:r>
          </a:p>
          <a:p>
            <a:r>
              <a:rPr lang="tr-TR" sz="2400" dirty="0"/>
              <a:t>5- Cinsiyet</a:t>
            </a:r>
          </a:p>
          <a:p>
            <a:r>
              <a:rPr lang="tr-TR" sz="2400" dirty="0"/>
              <a:t>6- Yaş</a:t>
            </a:r>
          </a:p>
          <a:p>
            <a:r>
              <a:rPr lang="tr-TR" sz="2400" dirty="0"/>
              <a:t>7- Çocuğun engelli olup olmaması</a:t>
            </a:r>
          </a:p>
          <a:p>
            <a:r>
              <a:rPr lang="tr-TR" sz="2400" dirty="0"/>
              <a:t>8- Okul ortamı</a:t>
            </a:r>
          </a:p>
          <a:p>
            <a:r>
              <a:rPr lang="tr-TR" sz="2400" dirty="0"/>
              <a:t>9- Kitle iletişim araçları</a:t>
            </a:r>
          </a:p>
          <a:p>
            <a:pPr>
              <a:buNone/>
            </a:pPr>
            <a:endParaRPr lang="tr-TR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50777F-DE1E-B276-5B5D-F53F97D91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0316"/>
            <a:ext cx="4879404" cy="1792332"/>
          </a:xfrm>
        </p:spPr>
        <p:txBody>
          <a:bodyPr>
            <a:noAutofit/>
          </a:bodyPr>
          <a:lstStyle/>
          <a:p>
            <a:pPr algn="ctr"/>
            <a:r>
              <a:rPr lang="tr-TR" sz="4000" dirty="0">
                <a:solidFill>
                  <a:srgbClr val="FFC000"/>
                </a:solidFill>
                <a:latin typeface="Calibri Light" panose="020F0302020204030204" pitchFamily="34" charset="0"/>
              </a:rPr>
              <a:t>SOSYAL BECERİ NEDİR?</a:t>
            </a:r>
            <a:br>
              <a:rPr lang="tr-TR" sz="4000" dirty="0">
                <a:solidFill>
                  <a:srgbClr val="FFC000"/>
                </a:solidFill>
                <a:latin typeface="Calibri Light" panose="020F0302020204030204" pitchFamily="34" charset="0"/>
              </a:rPr>
            </a:br>
            <a:endParaRPr lang="tr-TR" sz="4000" dirty="0">
              <a:solidFill>
                <a:srgbClr val="FFC000"/>
              </a:solidFill>
            </a:endParaRP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8639B56-8EBE-F38E-CC50-BA74381EF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B664F4B-76D6-169C-C378-0BE79E2C82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7334" y="2284700"/>
            <a:ext cx="3854528" cy="2584449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tr-TR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Sosyal beceriler; bireyin belli bir durumda olumlu sosyal sonuçlar elde etmesini ve toplum tarafından kabulünü sağlayan, gözlenebilir, ayrıştırılabilir, tanımlanabilir ve öğrenilmiş davranışlardır.</a:t>
            </a:r>
          </a:p>
          <a:p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D2E2E61A-F7C9-5A63-4424-5BE7B2B96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738" y="261016"/>
            <a:ext cx="5562699" cy="599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84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77E6E1-B79A-5C43-DE94-0DAAD07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3B493E-AD79-BE93-D2FB-34573C19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TEŞEKKÜRLER!!</a:t>
            </a:r>
          </a:p>
          <a:p>
            <a:pPr marL="0" indent="0" algn="ctr">
              <a:buNone/>
            </a:pP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PSİKOLOJİK DANIŞMAN</a:t>
            </a:r>
          </a:p>
          <a:p>
            <a:pPr marL="0" indent="0" algn="ctr">
              <a:buNone/>
            </a:pPr>
            <a:r>
              <a:rPr lang="tr-TR" sz="4000" b="1" dirty="0">
                <a:solidFill>
                  <a:schemeClr val="accent1">
                    <a:lumMod val="75000"/>
                  </a:schemeClr>
                </a:solidFill>
                <a:latin typeface="Algerian" panose="04020705040A02060702" pitchFamily="82" charset="0"/>
              </a:rPr>
              <a:t>EBRU YÜKSEL</a:t>
            </a:r>
          </a:p>
        </p:txBody>
      </p:sp>
    </p:spTree>
    <p:extLst>
      <p:ext uri="{BB962C8B-B14F-4D97-AF65-F5344CB8AC3E}">
        <p14:creationId xmlns:p14="http://schemas.microsoft.com/office/powerpoint/2010/main" val="591870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FFE26CE-DD80-BCA7-7755-153125DFC7EF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A64BD742-CF06-B72E-783E-81D55163C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1879" y="2236763"/>
            <a:ext cx="4337573" cy="4237136"/>
          </a:xfrm>
        </p:spPr>
        <p:txBody>
          <a:bodyPr/>
          <a:lstStyle/>
          <a:p>
            <a:r>
              <a:rPr lang="tr-TR" sz="1600" b="1" dirty="0">
                <a:solidFill>
                  <a:schemeClr val="tx1"/>
                </a:solidFill>
              </a:rPr>
              <a:t>Kişinin olumlu ya da olumsuz duygularını uygun bir biçimde anlatabilmesi, kişisel haklarını savunabilmesi, gerektiğinde başkalarından yardım isteyebilmesi ve kendisine ters gelen istekleri geri çevirebilmesini sağlayan becerilerdir.</a:t>
            </a:r>
          </a:p>
          <a:p>
            <a:endParaRPr lang="tr-TR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22BE569-9780-3FCB-5C8A-5FB0F5C94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03452"/>
            <a:ext cx="4149184" cy="4432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887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85A912-001D-C941-4988-B10DEBF0C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457A3E59-5B7F-AE71-A6F4-B229B44A8E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  <p:extLst>
      <p:ext uri="{BB962C8B-B14F-4D97-AF65-F5344CB8AC3E}">
        <p14:creationId xmlns:p14="http://schemas.microsoft.com/office/powerpoint/2010/main" val="778219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sim Yer Tutucusu 5">
            <a:extLst>
              <a:ext uri="{FF2B5EF4-FFF2-40B4-BE49-F238E27FC236}">
                <a16:creationId xmlns:a16="http://schemas.microsoft.com/office/drawing/2014/main" id="{94D17EDA-F782-052C-3644-B5021A12AC3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B48DF94-9F2F-DF48-0FAE-B79875C639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257300"/>
            <a:ext cx="4343400" cy="4611688"/>
          </a:xfrm>
        </p:spPr>
        <p:txBody>
          <a:bodyPr>
            <a:normAutofit fontScale="62500" lnSpcReduction="20000"/>
          </a:bodyPr>
          <a:lstStyle/>
          <a:p>
            <a:endParaRPr lang="tr-TR" sz="2800" b="1" dirty="0"/>
          </a:p>
          <a:p>
            <a:r>
              <a:rPr lang="tr-TR" sz="2800" b="1" dirty="0"/>
              <a:t>Çocuk, doğduğu andan itibaren sosyalleşme sürecine girer.</a:t>
            </a:r>
            <a:r>
              <a:rPr lang="tr-TR" sz="2800" b="1" baseline="0" dirty="0"/>
              <a:t> Okul çağına geldiğinde (konuşma,/iletişim kurma becerisi, soru sorma, merak etme yeteneği sayesinde) farklı sosyal ortamlara girdikçe sosyal becerilerini geliştirmeye başlar. Dışa dönük; konuşkan, atılgan, hareketli çocukların sosyal becerileri, sakin çocuklara göre daha hızlı gelişmektedir.</a:t>
            </a:r>
          </a:p>
          <a:p>
            <a:r>
              <a:rPr lang="tr-TR" sz="2800" b="1" baseline="0" dirty="0"/>
              <a:t>        Sosyal becerisi gelişen çocuğun, ayrıca akademik becerileri de daha hızlı olmaktadır; öğrenme isteği fazla olur. Akranlarıyla olan çatışmaları daha kolay tolere eder ve çatışma çözme yöntemlerini geliştirir ve uygular. </a:t>
            </a:r>
            <a:endParaRPr lang="tr-TR" sz="2800" b="1" dirty="0"/>
          </a:p>
          <a:p>
            <a:endParaRPr lang="tr-TR" dirty="0"/>
          </a:p>
        </p:txBody>
      </p:sp>
      <p:pic>
        <p:nvPicPr>
          <p:cNvPr id="4" name="3 İçerik Yer Tutucusu" descr="Duvar Resimleri Sevimli küçük bir çocuk karikatür">
            <a:extLst>
              <a:ext uri="{FF2B5EF4-FFF2-40B4-BE49-F238E27FC236}">
                <a16:creationId xmlns:a16="http://schemas.microsoft.com/office/drawing/2014/main" id="{C10BD564-405D-5B0A-EBE0-21CDDAB1BF3F}"/>
              </a:ext>
            </a:extLst>
          </p:cNvPr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931155"/>
            <a:ext cx="3932236" cy="461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74574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1378E58-62EE-9F26-5419-BD3BF5556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F5598772-3756-B4F6-A355-C8F00CFAD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8678"/>
            <a:ext cx="12192000" cy="6854653"/>
          </a:xfrm>
        </p:spPr>
      </p:pic>
    </p:spTree>
    <p:extLst>
      <p:ext uri="{BB962C8B-B14F-4D97-AF65-F5344CB8AC3E}">
        <p14:creationId xmlns:p14="http://schemas.microsoft.com/office/powerpoint/2010/main" val="537481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Becerisi Gelişen Çocuğun Özellikleri</a:t>
            </a:r>
          </a:p>
        </p:txBody>
      </p:sp>
      <p:pic>
        <p:nvPicPr>
          <p:cNvPr id="5" name="4 İçerik Yer Tutucusu" descr="C:\Users\Sinan\Desktop\cocuk_1.png"/>
          <p:cNvPicPr>
            <a:picLocks noGrp="1"/>
          </p:cNvPicPr>
          <p:nvPr>
            <p:ph sz="half" idx="1"/>
          </p:nvPr>
        </p:nvPicPr>
        <p:blipFill>
          <a:blip r:embed="rId2" cstate="print"/>
          <a:stretch/>
        </p:blipFill>
        <p:spPr bwMode="auto">
          <a:xfrm>
            <a:off x="306953" y="2053884"/>
            <a:ext cx="4783016" cy="357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970DA09-35E9-3CED-D8C3-1C6D3E7FD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1406769"/>
            <a:ext cx="6642485" cy="527538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/>
              <a:t>Sosyal becerisi gelişen çocuk, empati kurma becerisi de gelişmiştir.</a:t>
            </a:r>
            <a:r>
              <a:rPr lang="tr-TR" baseline="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aseline="0" dirty="0"/>
              <a:t>Karşısındaki insanın duygularını anlar ve doğru yorumlar. Duygusal zekası gelişmiş bir çocuktur; duygularını kontrol edebilir.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baseline="0" dirty="0"/>
              <a:t>Akran çatışmalarında yer almaz ancak akran çatışması yaşayan arkadaşlarına arabulucu rolünü çok rahat üstlenir. </a:t>
            </a:r>
          </a:p>
          <a:p>
            <a:r>
              <a:rPr lang="tr-TR" b="1" dirty="0"/>
              <a:t>Duygusal</a:t>
            </a:r>
            <a:r>
              <a:rPr lang="tr-TR" dirty="0"/>
              <a:t> </a:t>
            </a:r>
            <a:r>
              <a:rPr lang="tr-TR" b="1" dirty="0"/>
              <a:t>zeka, </a:t>
            </a:r>
            <a:r>
              <a:rPr lang="tr-TR" dirty="0"/>
              <a:t>duygu yönetimi/kontrolü, farkındalık, empati, </a:t>
            </a:r>
            <a:r>
              <a:rPr lang="tr-TR" b="1" dirty="0"/>
              <a:t>sosyal</a:t>
            </a:r>
            <a:r>
              <a:rPr lang="tr-TR" dirty="0"/>
              <a:t> ilişkileri düzenleme, merak, azim, sabır gibi </a:t>
            </a:r>
            <a:r>
              <a:rPr lang="tr-TR" b="1" dirty="0"/>
              <a:t>becerileri</a:t>
            </a:r>
            <a:r>
              <a:rPr lang="tr-TR" dirty="0"/>
              <a:t> içermektedir. </a:t>
            </a:r>
          </a:p>
          <a:p>
            <a:r>
              <a:rPr lang="tr-TR" b="1" dirty="0"/>
              <a:t>Sosyal</a:t>
            </a:r>
            <a:r>
              <a:rPr lang="tr-TR" dirty="0"/>
              <a:t>-</a:t>
            </a:r>
            <a:r>
              <a:rPr lang="tr-TR" b="1" dirty="0"/>
              <a:t>duygusal</a:t>
            </a:r>
            <a:r>
              <a:rPr lang="tr-TR" dirty="0"/>
              <a:t> gelişim, çocukların genel gelişiminin ayrılmaz bir parçasıdır.</a:t>
            </a:r>
            <a:r>
              <a:rPr lang="tr-TR" baseline="0" dirty="0"/>
              <a:t> </a:t>
            </a:r>
          </a:p>
          <a:p>
            <a:r>
              <a:rPr lang="tr-TR" b="1" dirty="0">
                <a:solidFill>
                  <a:srgbClr val="FF0000"/>
                </a:solidFill>
              </a:rPr>
              <a:t>Sosyal Benlik : </a:t>
            </a:r>
            <a:r>
              <a:rPr lang="tr-TR" dirty="0"/>
              <a:t>(Sosyal rol) İnsanların sosyal ilişkilerinin temelinde birçok sosyal benlikleri bulunur. Örnek: Öğretmen, anne, eş, komşu, arkadaş rolleri aynı kişinin, farklı ilişkilerindeki rolleridir. </a:t>
            </a:r>
          </a:p>
          <a:p>
            <a:r>
              <a:rPr lang="tr-TR" b="1" dirty="0">
                <a:solidFill>
                  <a:srgbClr val="FF0000"/>
                </a:solidFill>
              </a:rPr>
              <a:t>Sosyal Zeka : </a:t>
            </a:r>
            <a:r>
              <a:rPr lang="tr-TR" dirty="0"/>
              <a:t>İletişimde bulunabilmek, ilişkilerindeki zorluklarla baş edebilmek, çözümler üretebilmek, ortamları tanımlamak-uygun davranışlar geliştirmek, takım çalışmalarına katılmak ve bunları aktif bir şekilde yürütebilmek sosyal zekanın özellikleri olarak tanımlanabilir.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Sosyal Beceri mi?, Sosyal Yeterlilik mi?</a:t>
            </a:r>
          </a:p>
        </p:txBody>
      </p:sp>
      <p:pic>
        <p:nvPicPr>
          <p:cNvPr id="1026" name="Picture 2" descr="C:\Users\Sinan\Desktop\sb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275676" y="2008164"/>
            <a:ext cx="5820324" cy="3273932"/>
          </a:xfrm>
          <a:prstGeom prst="rect">
            <a:avLst/>
          </a:prstGeom>
          <a:noFill/>
        </p:spPr>
      </p:pic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3E1BC737-62EC-0175-7C82-9B51FDEED3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3169" y="2008164"/>
            <a:ext cx="5553155" cy="4409905"/>
          </a:xfr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Sosyal beceri,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sosyal yeterliğin bir parçasını oluşturur ve bir bireyin çevresindeki diğer kişilere gösterdiği (selamlaşma, yardım etme, dinleme gibi) davranışlarını içerir.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Sosyal yeterlik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ise, bireyin çevresi ile uygun biçimde iletişim kurabilmesi için gerekli olan sosyal becerilerinin olması ve gerekli ortamlarda bu becerileri kullanabilmesidir.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Sosyal yeterlik, </a:t>
            </a:r>
            <a:r>
              <a:rPr kumimoji="0" lang="tr-T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bireyin içinde yaşadığı toplumun, onun sosyal ilişkileriyle ilgili değerlendirmeleriyle belirlenir.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aşlık 4">
            <a:extLst>
              <a:ext uri="{FF2B5EF4-FFF2-40B4-BE49-F238E27FC236}">
                <a16:creationId xmlns:a16="http://schemas.microsoft.com/office/drawing/2014/main" id="{21E600E1-A7A0-744E-3B46-0B0875E48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" name="İçerik Yer Tutucusu 7">
            <a:extLst>
              <a:ext uri="{FF2B5EF4-FFF2-40B4-BE49-F238E27FC236}">
                <a16:creationId xmlns:a16="http://schemas.microsoft.com/office/drawing/2014/main" id="{C50099CB-79C5-1936-4BD3-085026FC6B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2"/>
            <a:ext cx="12192000" cy="6854652"/>
          </a:xfrm>
        </p:spPr>
      </p:pic>
    </p:spTree>
    <p:extLst>
      <p:ext uri="{BB962C8B-B14F-4D97-AF65-F5344CB8AC3E}">
        <p14:creationId xmlns:p14="http://schemas.microsoft.com/office/powerpoint/2010/main" val="3902174376"/>
      </p:ext>
    </p:extLst>
  </p:cSld>
  <p:clrMapOvr>
    <a:masterClrMapping/>
  </p:clrMapOvr>
</p:sld>
</file>

<file path=ppt/theme/theme1.xml><?xml version="1.0" encoding="utf-8"?>
<a:theme xmlns:a="http://schemas.openxmlformats.org/drawingml/2006/main" name="Yüzeyler">
  <a:themeElements>
    <a:clrScheme name="Sarı Turuncu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</TotalTime>
  <Words>429</Words>
  <Application>Microsoft Office PowerPoint</Application>
  <PresentationFormat>Geniş ekran</PresentationFormat>
  <Paragraphs>33</Paragraphs>
  <Slides>20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8" baseType="lpstr">
      <vt:lpstr>Algerian</vt:lpstr>
      <vt:lpstr>Arial</vt:lpstr>
      <vt:lpstr>Calibri</vt:lpstr>
      <vt:lpstr>Calibri Light</vt:lpstr>
      <vt:lpstr>Trebuchet MS</vt:lpstr>
      <vt:lpstr>Wingdings</vt:lpstr>
      <vt:lpstr>Wingdings 3</vt:lpstr>
      <vt:lpstr>Yüzeyler</vt:lpstr>
      <vt:lpstr>SOSYAL BECERİLER</vt:lpstr>
      <vt:lpstr>SOSYAL BECERİ NEDİR? </vt:lpstr>
      <vt:lpstr>PowerPoint Sunusu</vt:lpstr>
      <vt:lpstr>PowerPoint Sunusu</vt:lpstr>
      <vt:lpstr>PowerPoint Sunusu</vt:lpstr>
      <vt:lpstr>PowerPoint Sunusu</vt:lpstr>
      <vt:lpstr>Sosyal Becerisi Gelişen Çocuğun Özellikleri</vt:lpstr>
      <vt:lpstr>Sosyal Beceri mi?, Sosyal Yeterlilik mi?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Sosyal Becerileri Etkileyen Etkenler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öğretmenler odası</dc:creator>
  <cp:lastModifiedBy>öğretmenler odası</cp:lastModifiedBy>
  <cp:revision>4</cp:revision>
  <dcterms:created xsi:type="dcterms:W3CDTF">2024-12-10T08:39:34Z</dcterms:created>
  <dcterms:modified xsi:type="dcterms:W3CDTF">2025-02-17T07:40:51Z</dcterms:modified>
</cp:coreProperties>
</file>